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Sorts Mill Goudy"/>
      <p:regular r:id="rId21"/>
      <p: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gelx0nqI1WFKA5p4k1Sh/nLYN7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SortsMillGoudy-italic.fntdata"/><Relationship Id="rId10" Type="http://schemas.openxmlformats.org/officeDocument/2006/relationships/slide" Target="slides/slide6.xml"/><Relationship Id="rId21" Type="http://schemas.openxmlformats.org/officeDocument/2006/relationships/font" Target="fonts/SortsMillGoudy-regular.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370693" y="1769540"/>
            <a:ext cx="9440034" cy="1828801"/>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Sorts Mill Goud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1370693" y="3773489"/>
            <a:ext cx="9440034" cy="1049867"/>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lnSpc>
                <a:spcPct val="100000"/>
              </a:lnSpc>
              <a:spcBef>
                <a:spcPts val="600"/>
              </a:spcBef>
              <a:spcAft>
                <a:spcPts val="0"/>
              </a:spcAft>
              <a:buSzPts val="1470"/>
              <a:buNone/>
              <a:defRPr>
                <a:solidFill>
                  <a:schemeClr val="lt1"/>
                </a:solidFill>
              </a:defRPr>
            </a:lvl2pPr>
            <a:lvl3pPr lvl="2" algn="ctr">
              <a:lnSpc>
                <a:spcPct val="100000"/>
              </a:lnSpc>
              <a:spcBef>
                <a:spcPts val="600"/>
              </a:spcBef>
              <a:spcAft>
                <a:spcPts val="0"/>
              </a:spcAft>
              <a:buSzPts val="126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p:txBody>
      </p:sp>
      <p:sp>
        <p:nvSpPr>
          <p:cNvPr id="14" name="Google Shape;14;p1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27"/>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27"/>
          <p:cNvSpPr txBox="1"/>
          <p:nvPr>
            <p:ph type="title"/>
          </p:nvPr>
        </p:nvSpPr>
        <p:spPr>
          <a:xfrm>
            <a:off x="913806" y="4565255"/>
            <a:ext cx="10355326" cy="54347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p:nvPr>
            <p:ph idx="2" type="pic"/>
          </p:nvPr>
        </p:nvSpPr>
        <p:spPr>
          <a:xfrm>
            <a:off x="1169349" y="695009"/>
            <a:ext cx="9845346" cy="3525671"/>
          </a:xfrm>
          <a:prstGeom prst="rect">
            <a:avLst/>
          </a:prstGeom>
          <a:noFill/>
          <a:ln>
            <a:noFill/>
          </a:ln>
          <a:effectLst>
            <a:outerShdw blurRad="38100" dir="4440000" dist="25400">
              <a:srgbClr val="000000">
                <a:alpha val="35294"/>
              </a:srgbClr>
            </a:outerShdw>
          </a:effectLst>
        </p:spPr>
      </p:sp>
      <p:sp>
        <p:nvSpPr>
          <p:cNvPr id="75" name="Google Shape;75;p27"/>
          <p:cNvSpPr txBox="1"/>
          <p:nvPr>
            <p:ph idx="1" type="body"/>
          </p:nvPr>
        </p:nvSpPr>
        <p:spPr>
          <a:xfrm>
            <a:off x="913795" y="5247728"/>
            <a:ext cx="10353762" cy="5434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76" name="Google Shape;76;p2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28"/>
          <p:cNvSpPr txBox="1"/>
          <p:nvPr>
            <p:ph type="title"/>
          </p:nvPr>
        </p:nvSpPr>
        <p:spPr>
          <a:xfrm>
            <a:off x="913795" y="608437"/>
            <a:ext cx="10353762" cy="353434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8"/>
          <p:cNvSpPr txBox="1"/>
          <p:nvPr>
            <p:ph idx="1" type="body"/>
          </p:nvPr>
        </p:nvSpPr>
        <p:spPr>
          <a:xfrm>
            <a:off x="913794" y="4295180"/>
            <a:ext cx="10353763" cy="150182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2" name="Google Shape;82;p2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29"/>
          <p:cNvSpPr txBox="1"/>
          <p:nvPr>
            <p:ph type="title"/>
          </p:nvPr>
        </p:nvSpPr>
        <p:spPr>
          <a:xfrm>
            <a:off x="1446212" y="609600"/>
            <a:ext cx="9302752" cy="299290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Sorts Mill Goud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9"/>
          <p:cNvSpPr txBox="1"/>
          <p:nvPr>
            <p:ph idx="1" type="body"/>
          </p:nvPr>
        </p:nvSpPr>
        <p:spPr>
          <a:xfrm>
            <a:off x="1720644" y="3610032"/>
            <a:ext cx="8752299" cy="532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8" name="Google Shape;88;p29"/>
          <p:cNvSpPr txBox="1"/>
          <p:nvPr>
            <p:ph idx="2" type="body"/>
          </p:nvPr>
        </p:nvSpPr>
        <p:spPr>
          <a:xfrm>
            <a:off x="913794" y="4304353"/>
            <a:ext cx="10353763" cy="148949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9" name="Google Shape;89;p2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9"/>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Sorts Mill Goudy"/>
              <a:buNone/>
            </a:pPr>
            <a:r>
              <a:rPr b="0" i="0" lang="en-US" sz="8000" u="none" cap="none" strike="noStrike">
                <a:solidFill>
                  <a:schemeClr val="lt1"/>
                </a:solidFill>
                <a:latin typeface="Sorts Mill Goudy"/>
                <a:ea typeface="Sorts Mill Goudy"/>
                <a:cs typeface="Sorts Mill Goudy"/>
                <a:sym typeface="Sorts Mill Goudy"/>
              </a:rPr>
              <a:t>“</a:t>
            </a:r>
            <a:endParaRPr b="0" i="0" sz="1400" u="none" cap="none" strike="noStrike">
              <a:solidFill>
                <a:srgbClr val="000000"/>
              </a:solidFill>
              <a:latin typeface="Arial"/>
              <a:ea typeface="Arial"/>
              <a:cs typeface="Arial"/>
              <a:sym typeface="Arial"/>
            </a:endParaRPr>
          </a:p>
        </p:txBody>
      </p:sp>
      <p:sp>
        <p:nvSpPr>
          <p:cNvPr id="93" name="Google Shape;93;p29"/>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Sorts Mill Goudy"/>
              <a:buNone/>
            </a:pPr>
            <a:r>
              <a:rPr b="0" i="0" lang="en-US" sz="8000" u="none" cap="none" strike="noStrike">
                <a:solidFill>
                  <a:schemeClr val="lt1"/>
                </a:solidFill>
                <a:latin typeface="Sorts Mill Goudy"/>
                <a:ea typeface="Sorts Mill Goudy"/>
                <a:cs typeface="Sorts Mill Goudy"/>
                <a:sym typeface="Sorts Mill Goud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0"/>
          <p:cNvSpPr txBox="1"/>
          <p:nvPr>
            <p:ph type="title"/>
          </p:nvPr>
        </p:nvSpPr>
        <p:spPr>
          <a:xfrm>
            <a:off x="913794" y="2126942"/>
            <a:ext cx="10353763" cy="251183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Sorts Mill Goud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0"/>
          <p:cNvSpPr txBox="1"/>
          <p:nvPr>
            <p:ph idx="1" type="body"/>
          </p:nvPr>
        </p:nvSpPr>
        <p:spPr>
          <a:xfrm>
            <a:off x="913784" y="4650556"/>
            <a:ext cx="10352199" cy="114064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97" name="Google Shape;97;p3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1"/>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1"/>
          <p:cNvSpPr txBox="1"/>
          <p:nvPr>
            <p:ph idx="1" type="body"/>
          </p:nvPr>
        </p:nvSpPr>
        <p:spPr>
          <a:xfrm>
            <a:off x="913795"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3" name="Google Shape;103;p31"/>
          <p:cNvSpPr txBox="1"/>
          <p:nvPr>
            <p:ph idx="2" type="body"/>
          </p:nvPr>
        </p:nvSpPr>
        <p:spPr>
          <a:xfrm>
            <a:off x="91379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4" name="Google Shape;104;p31"/>
          <p:cNvSpPr txBox="1"/>
          <p:nvPr>
            <p:ph idx="3" type="body"/>
          </p:nvPr>
        </p:nvSpPr>
        <p:spPr>
          <a:xfrm>
            <a:off x="4446711" y="1885949"/>
            <a:ext cx="3300984" cy="76478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5" name="Google Shape;105;p31"/>
          <p:cNvSpPr txBox="1"/>
          <p:nvPr>
            <p:ph idx="4" type="body"/>
          </p:nvPr>
        </p:nvSpPr>
        <p:spPr>
          <a:xfrm>
            <a:off x="444143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6" name="Google Shape;106;p31"/>
          <p:cNvSpPr txBox="1"/>
          <p:nvPr>
            <p:ph idx="5" type="body"/>
          </p:nvPr>
        </p:nvSpPr>
        <p:spPr>
          <a:xfrm>
            <a:off x="7966572"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7" name="Google Shape;107;p31"/>
          <p:cNvSpPr txBox="1"/>
          <p:nvPr>
            <p:ph idx="6" type="body"/>
          </p:nvPr>
        </p:nvSpPr>
        <p:spPr>
          <a:xfrm>
            <a:off x="7966572" y="2768110"/>
            <a:ext cx="3300984" cy="302308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8" name="Google Shape;108;p3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32"/>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32"/>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32"/>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32"/>
          <p:cNvSpPr txBox="1"/>
          <p:nvPr>
            <p:ph type="title"/>
          </p:nvPr>
        </p:nvSpPr>
        <p:spPr>
          <a:xfrm>
            <a:off x="913794" y="609600"/>
            <a:ext cx="10353763"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2"/>
          <p:cNvSpPr txBox="1"/>
          <p:nvPr>
            <p:ph idx="1" type="body"/>
          </p:nvPr>
        </p:nvSpPr>
        <p:spPr>
          <a:xfrm>
            <a:off x="913795"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17" name="Google Shape;117;p32"/>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294"/>
              </a:srgbClr>
            </a:outerShdw>
          </a:effectLst>
        </p:spPr>
      </p:sp>
      <p:sp>
        <p:nvSpPr>
          <p:cNvPr id="118" name="Google Shape;118;p32"/>
          <p:cNvSpPr txBox="1"/>
          <p:nvPr>
            <p:ph idx="3" type="body"/>
          </p:nvPr>
        </p:nvSpPr>
        <p:spPr>
          <a:xfrm>
            <a:off x="913795" y="4572443"/>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19" name="Google Shape;119;p32"/>
          <p:cNvSpPr txBox="1"/>
          <p:nvPr>
            <p:ph idx="4" type="body"/>
          </p:nvPr>
        </p:nvSpPr>
        <p:spPr>
          <a:xfrm>
            <a:off x="4442788"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0" name="Google Shape;120;p32"/>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294"/>
              </a:srgbClr>
            </a:outerShdw>
          </a:effectLst>
        </p:spPr>
      </p:sp>
      <p:sp>
        <p:nvSpPr>
          <p:cNvPr id="121" name="Google Shape;121;p32"/>
          <p:cNvSpPr txBox="1"/>
          <p:nvPr>
            <p:ph idx="6" type="body"/>
          </p:nvPr>
        </p:nvSpPr>
        <p:spPr>
          <a:xfrm>
            <a:off x="4441435"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2" name="Google Shape;122;p32"/>
          <p:cNvSpPr txBox="1"/>
          <p:nvPr>
            <p:ph idx="7" type="body"/>
          </p:nvPr>
        </p:nvSpPr>
        <p:spPr>
          <a:xfrm>
            <a:off x="7966697"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3" name="Google Shape;123;p32"/>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294"/>
              </a:srgbClr>
            </a:outerShdw>
          </a:effectLst>
        </p:spPr>
      </p:sp>
      <p:sp>
        <p:nvSpPr>
          <p:cNvPr id="124" name="Google Shape;124;p32"/>
          <p:cNvSpPr txBox="1"/>
          <p:nvPr>
            <p:ph idx="9" type="body"/>
          </p:nvPr>
        </p:nvSpPr>
        <p:spPr>
          <a:xfrm>
            <a:off x="7966572"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5" name="Google Shape;125;p3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33"/>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 type="body"/>
          </p:nvPr>
        </p:nvSpPr>
        <p:spPr>
          <a:xfrm rot="5400000">
            <a:off x="4233302" y="-1243056"/>
            <a:ext cx="3714749" cy="1035376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131" name="Google Shape;131;p3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34"/>
          <p:cNvSpPr txBox="1"/>
          <p:nvPr>
            <p:ph type="title"/>
          </p:nvPr>
        </p:nvSpPr>
        <p:spPr>
          <a:xfrm rot="5400000">
            <a:off x="7534511" y="2058156"/>
            <a:ext cx="5181601" cy="2284487"/>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4"/>
          <p:cNvSpPr txBox="1"/>
          <p:nvPr>
            <p:ph idx="1" type="body"/>
          </p:nvPr>
        </p:nvSpPr>
        <p:spPr>
          <a:xfrm rot="5400000">
            <a:off x="2281431" y="-758036"/>
            <a:ext cx="5181601" cy="79168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137" name="Google Shape;137;p3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20" name="Google Shape;20;p1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1295401" y="1761067"/>
            <a:ext cx="9590550" cy="182881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1295401" y="3763439"/>
            <a:ext cx="9590550" cy="133349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lnSpc>
                <a:spcPct val="100000"/>
              </a:lnSpc>
              <a:spcBef>
                <a:spcPts val="600"/>
              </a:spcBef>
              <a:spcAft>
                <a:spcPts val="0"/>
              </a:spcAft>
              <a:buSzPts val="1260"/>
              <a:buNone/>
              <a:defRPr sz="1800">
                <a:solidFill>
                  <a:schemeClr val="lt1"/>
                </a:solidFill>
              </a:defRPr>
            </a:lvl2pPr>
            <a:lvl3pPr indent="-228600" lvl="2" marL="1371600" algn="l">
              <a:lnSpc>
                <a:spcPct val="100000"/>
              </a:lnSpc>
              <a:spcBef>
                <a:spcPts val="600"/>
              </a:spcBef>
              <a:spcAft>
                <a:spcPts val="0"/>
              </a:spcAft>
              <a:buSzPts val="1120"/>
              <a:buNone/>
              <a:defRPr sz="1600">
                <a:solidFill>
                  <a:schemeClr val="lt1"/>
                </a:solidFill>
              </a:defRPr>
            </a:lvl3pPr>
            <a:lvl4pPr indent="-228600" lvl="3" marL="1828800" algn="l">
              <a:lnSpc>
                <a:spcPct val="100000"/>
              </a:lnSpc>
              <a:spcBef>
                <a:spcPts val="600"/>
              </a:spcBef>
              <a:spcAft>
                <a:spcPts val="0"/>
              </a:spcAft>
              <a:buSzPts val="980"/>
              <a:buNone/>
              <a:defRPr sz="1400">
                <a:solidFill>
                  <a:schemeClr val="lt1"/>
                </a:solidFill>
              </a:defRPr>
            </a:lvl4pPr>
            <a:lvl5pPr indent="-228600" lvl="4" marL="2286000" algn="l">
              <a:lnSpc>
                <a:spcPct val="100000"/>
              </a:lnSpc>
              <a:spcBef>
                <a:spcPts val="600"/>
              </a:spcBef>
              <a:spcAft>
                <a:spcPts val="0"/>
              </a:spcAft>
              <a:buSzPts val="980"/>
              <a:buNone/>
              <a:defRPr sz="1400">
                <a:solidFill>
                  <a:schemeClr val="lt1"/>
                </a:solidFill>
              </a:defRPr>
            </a:lvl5pPr>
            <a:lvl6pPr indent="-228600" lvl="5" marL="2743200" algn="l">
              <a:lnSpc>
                <a:spcPct val="100000"/>
              </a:lnSpc>
              <a:spcBef>
                <a:spcPts val="600"/>
              </a:spcBef>
              <a:spcAft>
                <a:spcPts val="0"/>
              </a:spcAft>
              <a:buSzPts val="980"/>
              <a:buNone/>
              <a:defRPr sz="1400">
                <a:solidFill>
                  <a:schemeClr val="lt1"/>
                </a:solidFill>
              </a:defRPr>
            </a:lvl6pPr>
            <a:lvl7pPr indent="-228600" lvl="6" marL="3200400" algn="l">
              <a:lnSpc>
                <a:spcPct val="100000"/>
              </a:lnSpc>
              <a:spcBef>
                <a:spcPts val="600"/>
              </a:spcBef>
              <a:spcAft>
                <a:spcPts val="0"/>
              </a:spcAft>
              <a:buSzPts val="980"/>
              <a:buNone/>
              <a:defRPr sz="1400">
                <a:solidFill>
                  <a:schemeClr val="lt1"/>
                </a:solidFill>
              </a:defRPr>
            </a:lvl7pPr>
            <a:lvl8pPr indent="-228600" lvl="7" marL="3657600" algn="l">
              <a:lnSpc>
                <a:spcPct val="100000"/>
              </a:lnSpc>
              <a:spcBef>
                <a:spcPts val="600"/>
              </a:spcBef>
              <a:spcAft>
                <a:spcPts val="0"/>
              </a:spcAft>
              <a:buSzPts val="980"/>
              <a:buNone/>
              <a:defRPr sz="1400">
                <a:solidFill>
                  <a:schemeClr val="lt1"/>
                </a:solidFill>
              </a:defRPr>
            </a:lvl8pPr>
            <a:lvl9pPr indent="-228600" lvl="8" marL="4114800" algn="l">
              <a:lnSpc>
                <a:spcPct val="100000"/>
              </a:lnSpc>
              <a:spcBef>
                <a:spcPts val="600"/>
              </a:spcBef>
              <a:spcAft>
                <a:spcPts val="600"/>
              </a:spcAft>
              <a:buSzPts val="980"/>
              <a:buNone/>
              <a:defRPr sz="1400">
                <a:solidFill>
                  <a:schemeClr val="lt1"/>
                </a:solidFill>
              </a:defRPr>
            </a:lvl9pPr>
          </a:lstStyle>
          <a:p/>
        </p:txBody>
      </p:sp>
      <p:sp>
        <p:nvSpPr>
          <p:cNvPr id="26" name="Google Shape;26;p2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913795" y="609600"/>
            <a:ext cx="10353762" cy="1261872"/>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913795" y="2076450"/>
            <a:ext cx="4856841" cy="362267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2" name="Google Shape;32;p21"/>
          <p:cNvSpPr txBox="1"/>
          <p:nvPr>
            <p:ph idx="2" type="body"/>
          </p:nvPr>
        </p:nvSpPr>
        <p:spPr>
          <a:xfrm>
            <a:off x="6410716" y="2076451"/>
            <a:ext cx="4856841" cy="36226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3" name="Google Shape;33;p2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pic>
        <p:nvPicPr>
          <p:cNvPr descr="Slate-V2-HD-compPhotoInset.png" id="37" name="Google Shape;37;p22"/>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38" name="Google Shape;38;p22"/>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39" name="Google Shape;39;p22"/>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2"/>
          <p:cNvSpPr txBox="1"/>
          <p:nvPr>
            <p:ph idx="1" type="body"/>
          </p:nvPr>
        </p:nvSpPr>
        <p:spPr>
          <a:xfrm>
            <a:off x="1046013" y="1855153"/>
            <a:ext cx="4764764" cy="692494"/>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1" name="Google Shape;41;p22"/>
          <p:cNvSpPr txBox="1"/>
          <p:nvPr>
            <p:ph idx="2" type="body"/>
          </p:nvPr>
        </p:nvSpPr>
        <p:spPr>
          <a:xfrm>
            <a:off x="1046013" y="2702103"/>
            <a:ext cx="4764764"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2" name="Google Shape;42;p22"/>
          <p:cNvSpPr txBox="1"/>
          <p:nvPr>
            <p:ph idx="3" type="body"/>
          </p:nvPr>
        </p:nvSpPr>
        <p:spPr>
          <a:xfrm>
            <a:off x="6363166" y="1855152"/>
            <a:ext cx="4779582" cy="69249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3" name="Google Shape;43;p22"/>
          <p:cNvSpPr txBox="1"/>
          <p:nvPr>
            <p:ph idx="4" type="body"/>
          </p:nvPr>
        </p:nvSpPr>
        <p:spPr>
          <a:xfrm>
            <a:off x="6363167" y="2702103"/>
            <a:ext cx="4779581"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4" name="Google Shape;44;p2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3"/>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2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5"/>
          <p:cNvSpPr txBox="1"/>
          <p:nvPr>
            <p:ph type="title"/>
          </p:nvPr>
        </p:nvSpPr>
        <p:spPr>
          <a:xfrm>
            <a:off x="913795" y="609600"/>
            <a:ext cx="3706889" cy="1821918"/>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 type="body"/>
          </p:nvPr>
        </p:nvSpPr>
        <p:spPr>
          <a:xfrm>
            <a:off x="4855633" y="609600"/>
            <a:ext cx="6411924" cy="508000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59" name="Google Shape;59;p25"/>
          <p:cNvSpPr txBox="1"/>
          <p:nvPr>
            <p:ph idx="2" type="body"/>
          </p:nvPr>
        </p:nvSpPr>
        <p:spPr>
          <a:xfrm>
            <a:off x="913795" y="2673351"/>
            <a:ext cx="3706889" cy="30162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0" name="Google Shape;60;p2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26"/>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26"/>
          <p:cNvSpPr txBox="1"/>
          <p:nvPr>
            <p:ph type="title"/>
          </p:nvPr>
        </p:nvSpPr>
        <p:spPr>
          <a:xfrm>
            <a:off x="913795" y="763701"/>
            <a:ext cx="5707899" cy="1675559"/>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Sorts Mill Goudy"/>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p:nvPr>
            <p:ph idx="2" type="pic"/>
          </p:nvPr>
        </p:nvSpPr>
        <p:spPr>
          <a:xfrm>
            <a:off x="7442551" y="763702"/>
            <a:ext cx="3275751" cy="4912822"/>
          </a:xfrm>
          <a:prstGeom prst="rect">
            <a:avLst/>
          </a:prstGeom>
          <a:noFill/>
          <a:ln>
            <a:noFill/>
          </a:ln>
          <a:effectLst>
            <a:outerShdw blurRad="38100" dir="4440000" dist="25400">
              <a:srgbClr val="000000">
                <a:alpha val="35294"/>
              </a:srgbClr>
            </a:outerShdw>
          </a:effectLst>
        </p:spPr>
      </p:sp>
      <p:sp>
        <p:nvSpPr>
          <p:cNvPr id="67" name="Google Shape;67;p26"/>
          <p:cNvSpPr txBox="1"/>
          <p:nvPr>
            <p:ph idx="1" type="body"/>
          </p:nvPr>
        </p:nvSpPr>
        <p:spPr>
          <a:xfrm>
            <a:off x="1473698" y="2679699"/>
            <a:ext cx="4588094" cy="3135695"/>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8" name="Google Shape;68;p2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Sorts Mill Goudy"/>
              <a:buNone/>
              <a:defRPr b="0" i="0" sz="4600" u="none" cap="none" strike="noStrike">
                <a:solidFill>
                  <a:schemeClr val="lt2"/>
                </a:solidFill>
                <a:latin typeface="Sorts Mill Goudy"/>
                <a:ea typeface="Sorts Mill Goudy"/>
                <a:cs typeface="Sorts Mill Goudy"/>
                <a:sym typeface="Sorts Mill Goud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7"/>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Sorts Mill Goudy"/>
                <a:ea typeface="Sorts Mill Goudy"/>
                <a:cs typeface="Sorts Mill Goudy"/>
                <a:sym typeface="Sorts Mill Goudy"/>
              </a:defRPr>
            </a:lvl1pPr>
            <a:lvl2pPr indent="-321944" lvl="1" marL="914400" marR="0" rtl="0" algn="l">
              <a:lnSpc>
                <a:spcPct val="100000"/>
              </a:lnSpc>
              <a:spcBef>
                <a:spcPts val="600"/>
              </a:spcBef>
              <a:spcAft>
                <a:spcPts val="0"/>
              </a:spcAft>
              <a:buClr>
                <a:schemeClr val="lt2"/>
              </a:buClr>
              <a:buSzPts val="1470"/>
              <a:buFont typeface="Noto Sans Symbols"/>
              <a:buChar char="🞚"/>
              <a:defRPr b="0" i="0" sz="2100" u="none" cap="none" strike="noStrike">
                <a:solidFill>
                  <a:schemeClr val="lt2"/>
                </a:solidFill>
                <a:latin typeface="Sorts Mill Goudy"/>
                <a:ea typeface="Sorts Mill Goudy"/>
                <a:cs typeface="Sorts Mill Goudy"/>
                <a:sym typeface="Sorts Mill Goudy"/>
              </a:defRPr>
            </a:lvl2pPr>
            <a:lvl3pPr indent="-308610" lvl="2" marL="1371600" marR="0" rtl="0" algn="l">
              <a:lnSpc>
                <a:spcPct val="100000"/>
              </a:lnSpc>
              <a:spcBef>
                <a:spcPts val="600"/>
              </a:spcBef>
              <a:spcAft>
                <a:spcPts val="0"/>
              </a:spcAft>
              <a:buClr>
                <a:schemeClr val="lt2"/>
              </a:buClr>
              <a:buSzPts val="1260"/>
              <a:buFont typeface="Noto Sans Symbols"/>
              <a:buChar char="◈"/>
              <a:defRPr b="0" i="0" sz="1800" u="none" cap="none" strike="noStrike">
                <a:solidFill>
                  <a:schemeClr val="lt2"/>
                </a:solidFill>
                <a:latin typeface="Sorts Mill Goudy"/>
                <a:ea typeface="Sorts Mill Goudy"/>
                <a:cs typeface="Sorts Mill Goudy"/>
                <a:sym typeface="Sorts Mill Goudy"/>
              </a:defRPr>
            </a:lvl3pPr>
            <a:lvl4pPr indent="-299719" lvl="3" marL="1828800" marR="0" rtl="0" algn="l">
              <a:lnSpc>
                <a:spcPct val="100000"/>
              </a:lnSpc>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4pPr>
            <a:lvl5pPr indent="-299720" lvl="4" marL="2286000" marR="0" rtl="0" algn="l">
              <a:lnSpc>
                <a:spcPct val="100000"/>
              </a:lnSpc>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5pPr>
            <a:lvl6pPr indent="-290829" lvl="5" marL="27432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6pPr>
            <a:lvl7pPr indent="-290829" lvl="6" marL="32004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7pPr>
            <a:lvl8pPr indent="-290829" lvl="7" marL="36576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8pPr>
            <a:lvl9pPr indent="-290829" lvl="8" marL="4114800" marR="0" rtl="0" algn="l">
              <a:lnSpc>
                <a:spcPct val="100000"/>
              </a:lnSpc>
              <a:spcBef>
                <a:spcPts val="600"/>
              </a:spcBef>
              <a:spcAft>
                <a:spcPts val="60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9pPr>
          </a:lstStyle>
          <a:p/>
        </p:txBody>
      </p:sp>
      <p:sp>
        <p:nvSpPr>
          <p:cNvPr id="8" name="Google Shape;8;p1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F2F2F2"/>
                </a:solidFill>
                <a:latin typeface="Sorts Mill Goudy"/>
                <a:ea typeface="Sorts Mill Goudy"/>
                <a:cs typeface="Sorts Mill Goudy"/>
                <a:sym typeface="Sorts Mill Goud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9" name="Google Shape;9;p1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2F2F2"/>
                </a:solidFill>
                <a:latin typeface="Sorts Mill Goudy"/>
                <a:ea typeface="Sorts Mill Goudy"/>
                <a:cs typeface="Sorts Mill Goudy"/>
                <a:sym typeface="Sorts Mill Goud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10" name="Google Shape;10;p1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descr="A picture containing cup, coffee, food, beverage  Description automatically generated" id="144" name="Google Shape;144;p1"/>
          <p:cNvPicPr preferRelativeResize="0"/>
          <p:nvPr/>
        </p:nvPicPr>
        <p:blipFill rotWithShape="1">
          <a:blip r:embed="rId4">
            <a:alphaModFix amt="35000"/>
          </a:blip>
          <a:srcRect b="0" l="0" r="0" t="0"/>
          <a:stretch/>
        </p:blipFill>
        <p:spPr>
          <a:xfrm>
            <a:off x="1" y="10"/>
            <a:ext cx="12192000" cy="6857990"/>
          </a:xfrm>
          <a:prstGeom prst="rect">
            <a:avLst/>
          </a:prstGeom>
          <a:noFill/>
          <a:ln>
            <a:noFill/>
          </a:ln>
        </p:spPr>
      </p:pic>
      <p:sp>
        <p:nvSpPr>
          <p:cNvPr id="145" name="Google Shape;145;p1"/>
          <p:cNvSpPr txBox="1"/>
          <p:nvPr>
            <p:ph type="ctrTitle"/>
          </p:nvPr>
        </p:nvSpPr>
        <p:spPr>
          <a:xfrm>
            <a:off x="474935" y="2094427"/>
            <a:ext cx="10597420" cy="2776661"/>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imes New Roman"/>
              <a:buNone/>
            </a:pPr>
            <a:r>
              <a:rPr b="1" i="0" lang="en-US" sz="4800" u="none" strike="noStrike">
                <a:solidFill>
                  <a:srgbClr val="FFE599"/>
                </a:solidFill>
                <a:latin typeface="Times New Roman"/>
                <a:ea typeface="Times New Roman"/>
                <a:cs typeface="Times New Roman"/>
                <a:sym typeface="Times New Roman"/>
              </a:rPr>
              <a:t>Programming Language Diversity and Software Growth:</a:t>
            </a:r>
            <a:br>
              <a:rPr b="1" i="0" lang="en-US" sz="4800" u="none" strike="noStrike">
                <a:solidFill>
                  <a:schemeClr val="lt1"/>
                </a:solidFill>
                <a:latin typeface="Times New Roman"/>
                <a:ea typeface="Times New Roman"/>
                <a:cs typeface="Times New Roman"/>
                <a:sym typeface="Times New Roman"/>
              </a:rPr>
            </a:br>
            <a:r>
              <a:rPr b="1" i="0" lang="en-US" sz="4800" u="none" strike="noStrike">
                <a:solidFill>
                  <a:srgbClr val="FFE599"/>
                </a:solidFill>
                <a:latin typeface="Times New Roman"/>
                <a:ea typeface="Times New Roman"/>
                <a:cs typeface="Times New Roman"/>
                <a:sym typeface="Times New Roman"/>
              </a:rPr>
              <a:t>														</a:t>
            </a:r>
            <a:r>
              <a:rPr b="1" i="0" lang="en-US" sz="4900" u="none" strike="noStrike">
                <a:solidFill>
                  <a:srgbClr val="FFE599"/>
                </a:solidFill>
                <a:latin typeface="Times New Roman"/>
                <a:ea typeface="Times New Roman"/>
                <a:cs typeface="Times New Roman"/>
                <a:sym typeface="Times New Roman"/>
              </a:rPr>
              <a:t>A Case Study</a:t>
            </a:r>
            <a:br>
              <a:rPr b="0" lang="en-US" sz="1600"/>
            </a:br>
            <a:br>
              <a:rPr lang="en-US" sz="1600"/>
            </a:br>
            <a:endParaRPr sz="4800">
              <a:solidFill>
                <a:schemeClr val="lt1"/>
              </a:solidFill>
            </a:endParaRPr>
          </a:p>
        </p:txBody>
      </p:sp>
      <p:sp>
        <p:nvSpPr>
          <p:cNvPr id="146" name="Google Shape;146;p1"/>
          <p:cNvSpPr txBox="1"/>
          <p:nvPr>
            <p:ph idx="1" type="subTitle"/>
          </p:nvPr>
        </p:nvSpPr>
        <p:spPr>
          <a:xfrm>
            <a:off x="1601921" y="5865574"/>
            <a:ext cx="9440034" cy="7454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1960"/>
              <a:buNone/>
            </a:pPr>
            <a:r>
              <a:rPr b="0" i="0" lang="en-US" sz="2800" u="none" strike="noStrike"/>
              <a:t>Samuel Barrett, Oscar Sandford, Natasha Bansal, Kenil Shah</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ph type="title"/>
          </p:nvPr>
        </p:nvSpPr>
        <p:spPr>
          <a:xfrm>
            <a:off x="777160" y="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B0F0"/>
              </a:buClr>
              <a:buSzPts val="4600"/>
              <a:buFont typeface="Sorts Mill Goudy"/>
              <a:buNone/>
            </a:pPr>
            <a:r>
              <a:rPr b="1" lang="en-US" u="sng">
                <a:solidFill>
                  <a:srgbClr val="00B0F0"/>
                </a:solidFill>
              </a:rPr>
              <a:t>Conclusions</a:t>
            </a:r>
            <a:endParaRPr/>
          </a:p>
        </p:txBody>
      </p:sp>
      <p:sp>
        <p:nvSpPr>
          <p:cNvPr id="213" name="Google Shape;213;p10"/>
          <p:cNvSpPr txBox="1"/>
          <p:nvPr>
            <p:ph idx="1" type="body"/>
          </p:nvPr>
        </p:nvSpPr>
        <p:spPr>
          <a:xfrm>
            <a:off x="0" y="1077967"/>
            <a:ext cx="12192000"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06000" lvl="0" marL="342900" rtl="0" algn="l">
              <a:lnSpc>
                <a:spcPct val="110000"/>
              </a:lnSpc>
              <a:spcBef>
                <a:spcPts val="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subsystems with more languages are developed more often, as they may be core components</a:t>
            </a:r>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linked spike in growth of some of React Native’s key subsystems around release 59 - Libraries and React Common</a:t>
            </a:r>
            <a:endParaRPr sz="2800">
              <a:solidFill>
                <a:schemeClr val="lt1"/>
              </a:solidFill>
              <a:latin typeface="Courier New"/>
              <a:ea typeface="Courier New"/>
              <a:cs typeface="Courier New"/>
              <a:sym typeface="Courier New"/>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LOC growth of React common and library subsystems - growth of one is dependent on the other</a:t>
            </a:r>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core subsystems have a tendency to cause growth of dependent subsystems like libraries</a:t>
            </a:r>
            <a:endParaRPr sz="2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1"/>
          <p:cNvPicPr preferRelativeResize="0"/>
          <p:nvPr/>
        </p:nvPicPr>
        <p:blipFill rotWithShape="1">
          <a:blip r:embed="rId3">
            <a:alphaModFix/>
          </a:blip>
          <a:srcRect b="0" l="0" r="0" t="0"/>
          <a:stretch/>
        </p:blipFill>
        <p:spPr>
          <a:xfrm>
            <a:off x="0" y="804675"/>
            <a:ext cx="12192000" cy="5193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Diversity GIFs - Get the best GIF on GIPHY" id="223" name="Google Shape;223;p12"/>
          <p:cNvPicPr preferRelativeResize="0"/>
          <p:nvPr/>
        </p:nvPicPr>
        <p:blipFill rotWithShape="1">
          <a:blip r:embed="rId3">
            <a:alphaModFix/>
          </a:blip>
          <a:srcRect b="0" l="0" r="0" t="0"/>
          <a:stretch/>
        </p:blipFill>
        <p:spPr>
          <a:xfrm>
            <a:off x="1970689" y="137948"/>
            <a:ext cx="7898524" cy="65821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ph type="title"/>
          </p:nvPr>
        </p:nvSpPr>
        <p:spPr>
          <a:xfrm>
            <a:off x="777161" y="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600"/>
              <a:buFont typeface="Sorts Mill Goudy"/>
              <a:buNone/>
            </a:pPr>
            <a:r>
              <a:rPr b="1" i="1" lang="en-US" u="sng">
                <a:solidFill>
                  <a:srgbClr val="FF0000"/>
                </a:solidFill>
              </a:rPr>
              <a:t>L</a:t>
            </a:r>
            <a:r>
              <a:rPr b="1" i="1" lang="en-US" u="sng" strike="noStrike">
                <a:solidFill>
                  <a:srgbClr val="FF0000"/>
                </a:solidFill>
              </a:rPr>
              <a:t>anguage </a:t>
            </a:r>
            <a:r>
              <a:rPr b="1" i="1" lang="en-US" u="sng">
                <a:solidFill>
                  <a:srgbClr val="FF0000"/>
                </a:solidFill>
              </a:rPr>
              <a:t>D</a:t>
            </a:r>
            <a:r>
              <a:rPr b="1" i="1" lang="en-US" u="sng" strike="noStrike">
                <a:solidFill>
                  <a:srgbClr val="FF0000"/>
                </a:solidFill>
              </a:rPr>
              <a:t>iversity</a:t>
            </a:r>
            <a:endParaRPr b="1" i="1" u="sng">
              <a:solidFill>
                <a:srgbClr val="FF0000"/>
              </a:solidFill>
            </a:endParaRPr>
          </a:p>
        </p:txBody>
      </p:sp>
      <p:sp>
        <p:nvSpPr>
          <p:cNvPr id="229" name="Google Shape;229;p13"/>
          <p:cNvSpPr txBox="1"/>
          <p:nvPr>
            <p:ph idx="1" type="body"/>
          </p:nvPr>
        </p:nvSpPr>
        <p:spPr>
          <a:xfrm>
            <a:off x="0" y="1257300"/>
            <a:ext cx="12192000"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06000" lvl="0" marL="342900" rtl="0" algn="l">
              <a:lnSpc>
                <a:spcPct val="110000"/>
              </a:lnSpc>
              <a:spcBef>
                <a:spcPts val="0"/>
              </a:spcBef>
              <a:spcAft>
                <a:spcPts val="0"/>
              </a:spcAft>
              <a:buSzPts val="1960"/>
              <a:buChar char="◈"/>
            </a:pPr>
            <a:r>
              <a:rPr lang="en-US" sz="2800">
                <a:solidFill>
                  <a:schemeClr val="lt1"/>
                </a:solidFill>
                <a:latin typeface="Courier New"/>
                <a:ea typeface="Courier New"/>
                <a:cs typeface="Courier New"/>
                <a:sym typeface="Courier New"/>
              </a:rPr>
              <a:t>Some language-diverse s</a:t>
            </a:r>
            <a:r>
              <a:rPr b="0" i="0" lang="en-US" sz="2800" u="none" strike="noStrike">
                <a:solidFill>
                  <a:schemeClr val="lt1"/>
                </a:solidFill>
                <a:latin typeface="Courier New"/>
                <a:ea typeface="Courier New"/>
                <a:cs typeface="Courier New"/>
                <a:sym typeface="Courier New"/>
              </a:rPr>
              <a:t>ubsystems evolved at a slower</a:t>
            </a:r>
            <a:r>
              <a:rPr lang="en-US" sz="2800">
                <a:solidFill>
                  <a:schemeClr val="lt1"/>
                </a:solidFill>
                <a:latin typeface="Courier New"/>
                <a:ea typeface="Courier New"/>
                <a:cs typeface="Courier New"/>
                <a:sym typeface="Courier New"/>
              </a:rPr>
              <a:t> rate.</a:t>
            </a:r>
            <a:endParaRPr/>
          </a:p>
          <a:p>
            <a:pPr indent="-306000" lvl="0" marL="342900" rtl="0" algn="l">
              <a:lnSpc>
                <a:spcPct val="110000"/>
              </a:lnSpc>
              <a:spcBef>
                <a:spcPts val="1160"/>
              </a:spcBef>
              <a:spcAft>
                <a:spcPts val="0"/>
              </a:spcAft>
              <a:buSzPts val="1960"/>
              <a:buChar char="◈"/>
            </a:pPr>
            <a:r>
              <a:rPr b="0" i="0" lang="en-US" sz="2800" u="none" strike="noStrike">
                <a:solidFill>
                  <a:schemeClr val="lt1"/>
                </a:solidFill>
                <a:latin typeface="Courier New"/>
                <a:ea typeface="Courier New"/>
                <a:cs typeface="Courier New"/>
                <a:sym typeface="Courier New"/>
              </a:rPr>
              <a:t>React android</a:t>
            </a:r>
            <a:r>
              <a:rPr lang="en-US" sz="2800">
                <a:solidFill>
                  <a:schemeClr val="lt1"/>
                </a:solidFill>
                <a:latin typeface="Courier New"/>
                <a:ea typeface="Courier New"/>
                <a:cs typeface="Courier New"/>
                <a:sym typeface="Courier New"/>
              </a:rPr>
              <a:t> - </a:t>
            </a:r>
            <a:r>
              <a:rPr b="0" i="0" lang="en-US" sz="2800" u="none" strike="noStrike">
                <a:solidFill>
                  <a:schemeClr val="lt1"/>
                </a:solidFill>
                <a:latin typeface="Courier New"/>
                <a:ea typeface="Courier New"/>
                <a:cs typeface="Courier New"/>
                <a:sym typeface="Courier New"/>
              </a:rPr>
              <a:t>growth patterns are not influenced by core components of systems such as React common</a:t>
            </a:r>
            <a:endParaRPr/>
          </a:p>
          <a:p>
            <a:pPr indent="-306000" lvl="0" marL="342900" rtl="0" algn="l">
              <a:lnSpc>
                <a:spcPct val="110000"/>
              </a:lnSpc>
              <a:spcBef>
                <a:spcPts val="1160"/>
              </a:spcBef>
              <a:spcAft>
                <a:spcPts val="0"/>
              </a:spcAft>
              <a:buSzPts val="1960"/>
              <a:buChar char="◈"/>
            </a:pPr>
            <a:r>
              <a:rPr b="0" i="0" lang="en-US" sz="2800" u="none" strike="noStrike">
                <a:solidFill>
                  <a:schemeClr val="lt1"/>
                </a:solidFill>
                <a:latin typeface="Courier New"/>
                <a:ea typeface="Courier New"/>
                <a:cs typeface="Courier New"/>
                <a:sym typeface="Courier New"/>
              </a:rPr>
              <a:t>React Native</a:t>
            </a:r>
            <a:r>
              <a:rPr lang="en-US" sz="2800">
                <a:solidFill>
                  <a:schemeClr val="lt1"/>
                </a:solidFill>
                <a:latin typeface="Courier New"/>
                <a:ea typeface="Courier New"/>
                <a:cs typeface="Courier New"/>
                <a:sym typeface="Courier New"/>
              </a:rPr>
              <a:t>- </a:t>
            </a:r>
            <a:r>
              <a:rPr b="0" i="0" lang="en-US" sz="2800" u="none" strike="noStrike">
                <a:solidFill>
                  <a:schemeClr val="lt1"/>
                </a:solidFill>
                <a:latin typeface="Courier New"/>
                <a:ea typeface="Courier New"/>
                <a:cs typeface="Courier New"/>
                <a:sym typeface="Courier New"/>
              </a:rPr>
              <a:t>naturally driven growth of a cross-platform framework</a:t>
            </a:r>
            <a:endParaRPr/>
          </a:p>
          <a:p>
            <a:pPr indent="-306000" lvl="0" marL="342900" rtl="0" algn="l">
              <a:lnSpc>
                <a:spcPct val="110000"/>
              </a:lnSpc>
              <a:spcBef>
                <a:spcPts val="1160"/>
              </a:spcBef>
              <a:spcAft>
                <a:spcPts val="0"/>
              </a:spcAft>
              <a:buSzPts val="1960"/>
              <a:buChar char="◈"/>
            </a:pPr>
            <a:r>
              <a:rPr lang="en-US" sz="2800">
                <a:solidFill>
                  <a:schemeClr val="lt1"/>
                </a:solidFill>
                <a:latin typeface="Courier New"/>
                <a:ea typeface="Courier New"/>
                <a:cs typeface="Courier New"/>
                <a:sym typeface="Courier New"/>
              </a:rPr>
              <a:t>F</a:t>
            </a:r>
            <a:r>
              <a:rPr b="0" i="0" lang="en-US" sz="2800" u="none" strike="noStrike">
                <a:solidFill>
                  <a:schemeClr val="lt1"/>
                </a:solidFill>
                <a:latin typeface="Courier New"/>
                <a:ea typeface="Courier New"/>
                <a:cs typeface="Courier New"/>
                <a:sym typeface="Courier New"/>
              </a:rPr>
              <a:t>urther research is needed across other OSS projects with similar language diversity</a:t>
            </a:r>
            <a:endParaRPr/>
          </a:p>
          <a:p>
            <a:pPr indent="0" lvl="0" marL="36900" rtl="0" algn="l">
              <a:lnSpc>
                <a:spcPct val="110000"/>
              </a:lnSpc>
              <a:spcBef>
                <a:spcPts val="1160"/>
              </a:spcBef>
              <a:spcAft>
                <a:spcPts val="0"/>
              </a:spcAft>
              <a:buSzPts val="1960"/>
              <a:buNone/>
            </a:pPr>
            <a:r>
              <a:t/>
            </a:r>
            <a:endParaRPr sz="2800">
              <a:solidFill>
                <a:schemeClr val="lt1"/>
              </a:solidFill>
              <a:latin typeface="Courier New"/>
              <a:ea typeface="Courier New"/>
              <a:cs typeface="Courier New"/>
              <a:sym typeface="Courier New"/>
            </a:endParaRPr>
          </a:p>
        </p:txBody>
      </p:sp>
      <p:pic>
        <p:nvPicPr>
          <p:cNvPr descr="Diversity GIFs | Tenor" id="230" name="Google Shape;230;p13"/>
          <p:cNvPicPr preferRelativeResize="0"/>
          <p:nvPr/>
        </p:nvPicPr>
        <p:blipFill rotWithShape="1">
          <a:blip r:embed="rId3">
            <a:alphaModFix/>
          </a:blip>
          <a:srcRect b="0" l="0" r="0" t="0"/>
          <a:stretch/>
        </p:blipFill>
        <p:spPr>
          <a:xfrm>
            <a:off x="9467032" y="4534813"/>
            <a:ext cx="2556804" cy="2323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4"/>
          <p:cNvPicPr preferRelativeResize="0"/>
          <p:nvPr/>
        </p:nvPicPr>
        <p:blipFill rotWithShape="1">
          <a:blip r:embed="rId3">
            <a:alphaModFix/>
          </a:blip>
          <a:srcRect b="0" l="0" r="0" t="0"/>
          <a:stretch/>
        </p:blipFill>
        <p:spPr>
          <a:xfrm>
            <a:off x="2100554" y="78965"/>
            <a:ext cx="8147032" cy="67000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5"/>
          <p:cNvSpPr txBox="1"/>
          <p:nvPr>
            <p:ph type="title"/>
          </p:nvPr>
        </p:nvSpPr>
        <p:spPr>
          <a:xfrm>
            <a:off x="777161" y="0"/>
            <a:ext cx="10353900"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600"/>
              <a:buFont typeface="Sorts Mill Goudy"/>
              <a:buNone/>
            </a:pPr>
            <a:r>
              <a:rPr b="1" i="1" lang="en-US" u="sng">
                <a:solidFill>
                  <a:srgbClr val="00FF00"/>
                </a:solidFill>
              </a:rPr>
              <a:t>Implications and Further Study</a:t>
            </a:r>
            <a:endParaRPr b="1" i="1" u="sng">
              <a:solidFill>
                <a:srgbClr val="00FF00"/>
              </a:solidFill>
            </a:endParaRPr>
          </a:p>
        </p:txBody>
      </p:sp>
      <p:sp>
        <p:nvSpPr>
          <p:cNvPr id="241" name="Google Shape;241;p15"/>
          <p:cNvSpPr txBox="1"/>
          <p:nvPr>
            <p:ph idx="1" type="body"/>
          </p:nvPr>
        </p:nvSpPr>
        <p:spPr>
          <a:xfrm>
            <a:off x="0" y="1257300"/>
            <a:ext cx="12192000" cy="4888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SzPts val="1960"/>
              <a:buChar char="◈"/>
            </a:pPr>
            <a:r>
              <a:rPr lang="en-US" sz="2800">
                <a:solidFill>
                  <a:srgbClr val="F2F2F2"/>
                </a:solidFill>
                <a:latin typeface="Courier New"/>
                <a:ea typeface="Courier New"/>
                <a:cs typeface="Courier New"/>
                <a:sym typeface="Courier New"/>
              </a:rPr>
              <a:t>Highly language-diverse core subsystems naturally drive the growth upwards</a:t>
            </a:r>
            <a:endParaRPr sz="4000">
              <a:solidFill>
                <a:srgbClr val="F2F2F2"/>
              </a:solidFill>
            </a:endParaRPr>
          </a:p>
          <a:p>
            <a:pPr indent="-306000" lvl="0" marL="342900" rtl="0" algn="l">
              <a:lnSpc>
                <a:spcPct val="110000"/>
              </a:lnSpc>
              <a:spcBef>
                <a:spcPts val="1160"/>
              </a:spcBef>
              <a:spcAft>
                <a:spcPts val="0"/>
              </a:spcAft>
              <a:buSzPts val="1960"/>
              <a:buChar char="◈"/>
            </a:pPr>
            <a:r>
              <a:rPr lang="en-US" sz="2800">
                <a:solidFill>
                  <a:schemeClr val="lt1"/>
                </a:solidFill>
                <a:latin typeface="Courier New"/>
                <a:ea typeface="Courier New"/>
                <a:cs typeface="Courier New"/>
                <a:sym typeface="Courier New"/>
              </a:rPr>
              <a:t>Leading factor in said growth is the maintenance and Development of such core subsystems </a:t>
            </a:r>
            <a:endParaRPr sz="2800">
              <a:solidFill>
                <a:schemeClr val="lt1"/>
              </a:solidFill>
              <a:latin typeface="Courier New"/>
              <a:ea typeface="Courier New"/>
              <a:cs typeface="Courier New"/>
              <a:sym typeface="Courier New"/>
            </a:endParaRPr>
          </a:p>
          <a:p>
            <a:pPr indent="-342900" lvl="0" marL="342900" rtl="0" algn="l">
              <a:lnSpc>
                <a:spcPct val="110000"/>
              </a:lnSpc>
              <a:spcBef>
                <a:spcPts val="1160"/>
              </a:spcBef>
              <a:spcAft>
                <a:spcPts val="0"/>
              </a:spcAft>
              <a:buClr>
                <a:schemeClr val="lt1"/>
              </a:buClr>
              <a:buSzPts val="2800"/>
              <a:buFont typeface="Courier New"/>
              <a:buChar char="◈"/>
            </a:pPr>
            <a:r>
              <a:rPr lang="en-US" sz="2800">
                <a:solidFill>
                  <a:schemeClr val="lt1"/>
                </a:solidFill>
                <a:latin typeface="Courier New"/>
                <a:ea typeface="Courier New"/>
                <a:cs typeface="Courier New"/>
                <a:sym typeface="Courier New"/>
              </a:rPr>
              <a:t>Can Use the results to infer in other similar OSS projects about growth in their subsystems, but again further research beyond our case study required to make such inferences about any OSS in general.</a:t>
            </a:r>
            <a:endParaRPr sz="2800">
              <a:solidFill>
                <a:schemeClr val="l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Free Animated Gifs For Powerpoint Presentations GIFs | Tenor" id="246" name="Google Shape;246;p16"/>
          <p:cNvPicPr preferRelativeResize="0"/>
          <p:nvPr/>
        </p:nvPicPr>
        <p:blipFill rotWithShape="1">
          <a:blip r:embed="rId3">
            <a:alphaModFix/>
          </a:blip>
          <a:srcRect b="0" l="0" r="0" t="0"/>
          <a:stretch/>
        </p:blipFill>
        <p:spPr>
          <a:xfrm>
            <a:off x="125224" y="0"/>
            <a:ext cx="11941552"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funny study gifs Archives - Skooli Online Tutoring" id="151" name="Google Shape;151;p2"/>
          <p:cNvPicPr preferRelativeResize="0"/>
          <p:nvPr/>
        </p:nvPicPr>
        <p:blipFill rotWithShape="1">
          <a:blip r:embed="rId3">
            <a:alphaModFix/>
          </a:blip>
          <a:srcRect b="0" l="0" r="0" t="0"/>
          <a:stretch/>
        </p:blipFill>
        <p:spPr>
          <a:xfrm>
            <a:off x="0" y="606972"/>
            <a:ext cx="12163911" cy="56440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3"/>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D8C383"/>
              </a:buClr>
              <a:buSzPts val="4600"/>
              <a:buFont typeface="Sorts Mill Goudy"/>
              <a:buNone/>
            </a:pPr>
            <a:r>
              <a:rPr b="1" lang="en-US" u="sng">
                <a:solidFill>
                  <a:srgbClr val="D8C383"/>
                </a:solidFill>
              </a:rPr>
              <a:t>T &amp; G  Methods</a:t>
            </a:r>
            <a:endParaRPr/>
          </a:p>
        </p:txBody>
      </p:sp>
      <p:grpSp>
        <p:nvGrpSpPr>
          <p:cNvPr id="157" name="Google Shape;157;p3"/>
          <p:cNvGrpSpPr/>
          <p:nvPr/>
        </p:nvGrpSpPr>
        <p:grpSpPr>
          <a:xfrm>
            <a:off x="914400" y="2076450"/>
            <a:ext cx="10352865" cy="3714750"/>
            <a:chOff x="0" y="0"/>
            <a:chExt cx="10352865" cy="3714750"/>
          </a:xfrm>
        </p:grpSpPr>
        <p:sp>
          <p:nvSpPr>
            <p:cNvPr id="158" name="Google Shape;158;p3"/>
            <p:cNvSpPr/>
            <p:nvPr/>
          </p:nvSpPr>
          <p:spPr>
            <a:xfrm>
              <a:off x="0" y="0"/>
              <a:ext cx="3275967" cy="3714750"/>
            </a:xfrm>
            <a:prstGeom prst="rect">
              <a:avLst/>
            </a:prstGeom>
            <a:solidFill>
              <a:srgbClr val="B54A2A"/>
            </a:solidFill>
            <a:ln cap="rnd" cmpd="sng" w="15875">
              <a:solidFill>
                <a:srgbClr val="B54A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txBox="1"/>
            <p:nvPr/>
          </p:nvSpPr>
          <p:spPr>
            <a:xfrm>
              <a:off x="0" y="1485900"/>
              <a:ext cx="3275967" cy="2228850"/>
            </a:xfrm>
            <a:prstGeom prst="rect">
              <a:avLst/>
            </a:prstGeom>
            <a:noFill/>
            <a:ln>
              <a:noFill/>
            </a:ln>
          </p:spPr>
          <p:txBody>
            <a:bodyPr anchorCtr="0" anchor="t" bIns="330200" lIns="323575" spcFirstLastPara="1" rIns="323575" wrap="square" tIns="0">
              <a:noAutofit/>
            </a:bodyPr>
            <a:lstStyle/>
            <a:p>
              <a:pPr indent="0" lvl="0" marL="0" marR="0" rtl="0" algn="l">
                <a:lnSpc>
                  <a:spcPct val="90000"/>
                </a:lnSpc>
                <a:spcBef>
                  <a:spcPts val="0"/>
                </a:spcBef>
                <a:spcAft>
                  <a:spcPts val="0"/>
                </a:spcAft>
                <a:buClr>
                  <a:schemeClr val="lt1"/>
                </a:buClr>
                <a:buSzPts val="3200"/>
                <a:buFont typeface="Sorts Mill Goudy"/>
                <a:buNone/>
              </a:pPr>
              <a:r>
                <a:t/>
              </a:r>
              <a:endParaRPr b="1" i="0" sz="3200" u="none" cap="none" strike="noStrike">
                <a:solidFill>
                  <a:schemeClr val="lt1"/>
                </a:solidFill>
                <a:latin typeface="Sorts Mill Goudy"/>
                <a:ea typeface="Sorts Mill Goudy"/>
                <a:cs typeface="Sorts Mill Goudy"/>
                <a:sym typeface="Sorts Mill Goudy"/>
              </a:endParaRPr>
            </a:p>
            <a:p>
              <a:pPr indent="0" lvl="0" marL="0" marR="0" rtl="0" algn="ctr">
                <a:lnSpc>
                  <a:spcPct val="90000"/>
                </a:lnSpc>
                <a:spcBef>
                  <a:spcPts val="1120"/>
                </a:spcBef>
                <a:spcAft>
                  <a:spcPts val="0"/>
                </a:spcAft>
                <a:buClr>
                  <a:schemeClr val="lt1"/>
                </a:buClr>
                <a:buSzPts val="3200"/>
                <a:buFont typeface="Sorts Mill Goudy"/>
                <a:buNone/>
              </a:pPr>
              <a:r>
                <a:rPr b="1" i="0" lang="en-US" sz="2900" u="none" cap="none" strike="noStrike">
                  <a:solidFill>
                    <a:schemeClr val="lt1"/>
                  </a:solidFill>
                  <a:latin typeface="Sorts Mill Goudy"/>
                  <a:ea typeface="Sorts Mill Goudy"/>
                  <a:cs typeface="Sorts Mill Goudy"/>
                  <a:sym typeface="Sorts Mill Goudy"/>
                </a:rPr>
                <a:t>MOTIVATION</a:t>
              </a:r>
              <a:endParaRPr b="0" i="0" sz="2900" u="none" cap="none" strike="noStrike">
                <a:solidFill>
                  <a:schemeClr val="lt1"/>
                </a:solidFill>
                <a:latin typeface="Sorts Mill Goudy"/>
                <a:ea typeface="Sorts Mill Goudy"/>
                <a:cs typeface="Sorts Mill Goudy"/>
                <a:sym typeface="Sorts Mill Goudy"/>
              </a:endParaRPr>
            </a:p>
          </p:txBody>
        </p:sp>
        <p:sp>
          <p:nvSpPr>
            <p:cNvPr id="160" name="Google Shape;160;p3"/>
            <p:cNvSpPr/>
            <p:nvPr/>
          </p:nvSpPr>
          <p:spPr>
            <a:xfrm>
              <a:off x="808" y="0"/>
              <a:ext cx="3275967" cy="148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txBox="1"/>
            <p:nvPr/>
          </p:nvSpPr>
          <p:spPr>
            <a:xfrm>
              <a:off x="808" y="0"/>
              <a:ext cx="3275967" cy="1485900"/>
            </a:xfrm>
            <a:prstGeom prst="rect">
              <a:avLst/>
            </a:prstGeom>
            <a:noFill/>
            <a:ln>
              <a:noFill/>
            </a:ln>
          </p:spPr>
          <p:txBody>
            <a:bodyPr anchorCtr="0" anchor="ctr" bIns="165100" lIns="323575" spcFirstLastPara="1" rIns="323575" wrap="square" tIns="165100">
              <a:noAutofit/>
            </a:bodyPr>
            <a:lstStyle/>
            <a:p>
              <a:pPr indent="0" lvl="0" marL="0" marR="0" rtl="0" algn="l">
                <a:lnSpc>
                  <a:spcPct val="90000"/>
                </a:lnSpc>
                <a:spcBef>
                  <a:spcPts val="0"/>
                </a:spcBef>
                <a:spcAft>
                  <a:spcPts val="0"/>
                </a:spcAft>
                <a:buClr>
                  <a:schemeClr val="lt1"/>
                </a:buClr>
                <a:buSzPts val="6600"/>
                <a:buFont typeface="Sorts Mill Goudy"/>
                <a:buNone/>
              </a:pPr>
              <a:r>
                <a:rPr b="0" i="0" lang="en-US" sz="6600" u="none" cap="none" strike="noStrike">
                  <a:solidFill>
                    <a:schemeClr val="lt1"/>
                  </a:solidFill>
                  <a:latin typeface="Sorts Mill Goudy"/>
                  <a:ea typeface="Sorts Mill Goudy"/>
                  <a:cs typeface="Sorts Mill Goudy"/>
                  <a:sym typeface="Sorts Mill Goudy"/>
                </a:rPr>
                <a:t>01</a:t>
              </a:r>
              <a:endParaRPr b="0" i="0" sz="6600" u="none" cap="none" strike="noStrike">
                <a:solidFill>
                  <a:schemeClr val="lt1"/>
                </a:solidFill>
                <a:latin typeface="Sorts Mill Goudy"/>
                <a:ea typeface="Sorts Mill Goudy"/>
                <a:cs typeface="Sorts Mill Goudy"/>
                <a:sym typeface="Sorts Mill Goudy"/>
              </a:endParaRPr>
            </a:p>
          </p:txBody>
        </p:sp>
        <p:sp>
          <p:nvSpPr>
            <p:cNvPr id="162" name="Google Shape;162;p3"/>
            <p:cNvSpPr/>
            <p:nvPr/>
          </p:nvSpPr>
          <p:spPr>
            <a:xfrm>
              <a:off x="3538853" y="0"/>
              <a:ext cx="3275967" cy="3714750"/>
            </a:xfrm>
            <a:prstGeom prst="rect">
              <a:avLst/>
            </a:prstGeom>
            <a:solidFill>
              <a:srgbClr val="995509"/>
            </a:solidFill>
            <a:ln cap="rnd" cmpd="sng" w="15875">
              <a:solidFill>
                <a:srgbClr val="99550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txBox="1"/>
            <p:nvPr/>
          </p:nvSpPr>
          <p:spPr>
            <a:xfrm>
              <a:off x="3538853" y="1485900"/>
              <a:ext cx="3275967" cy="2228850"/>
            </a:xfrm>
            <a:prstGeom prst="rect">
              <a:avLst/>
            </a:prstGeom>
            <a:noFill/>
            <a:ln>
              <a:noFill/>
            </a:ln>
          </p:spPr>
          <p:txBody>
            <a:bodyPr anchorCtr="0" anchor="t" bIns="330200" lIns="323575" spcFirstLastPara="1" rIns="323575" wrap="square" tIns="0">
              <a:noAutofit/>
            </a:bodyPr>
            <a:lstStyle/>
            <a:p>
              <a:pPr indent="0" lvl="0" marL="0" marR="0" rtl="0" algn="l">
                <a:lnSpc>
                  <a:spcPct val="90000"/>
                </a:lnSpc>
                <a:spcBef>
                  <a:spcPts val="0"/>
                </a:spcBef>
                <a:spcAft>
                  <a:spcPts val="0"/>
                </a:spcAft>
                <a:buClr>
                  <a:schemeClr val="lt1"/>
                </a:buClr>
                <a:buSzPts val="3200"/>
                <a:buFont typeface="Sorts Mill Goudy"/>
                <a:buNone/>
              </a:pPr>
              <a:r>
                <a:t/>
              </a:r>
              <a:endParaRPr b="1" i="0" sz="3200" u="none" cap="none" strike="noStrike">
                <a:solidFill>
                  <a:schemeClr val="lt1"/>
                </a:solidFill>
                <a:latin typeface="Sorts Mill Goudy"/>
                <a:ea typeface="Sorts Mill Goudy"/>
                <a:cs typeface="Sorts Mill Goudy"/>
                <a:sym typeface="Sorts Mill Goudy"/>
              </a:endParaRPr>
            </a:p>
            <a:p>
              <a:pPr indent="0" lvl="0" marL="0" marR="0" rtl="0" algn="ctr">
                <a:lnSpc>
                  <a:spcPct val="90000"/>
                </a:lnSpc>
                <a:spcBef>
                  <a:spcPts val="1120"/>
                </a:spcBef>
                <a:spcAft>
                  <a:spcPts val="0"/>
                </a:spcAft>
                <a:buClr>
                  <a:schemeClr val="lt1"/>
                </a:buClr>
                <a:buSzPts val="3200"/>
                <a:buFont typeface="Sorts Mill Goudy"/>
                <a:buNone/>
              </a:pPr>
              <a:r>
                <a:rPr b="1" i="0" lang="en-US" sz="3200" u="none" cap="none" strike="noStrike">
                  <a:solidFill>
                    <a:schemeClr val="lt1"/>
                  </a:solidFill>
                  <a:latin typeface="Sorts Mill Goudy"/>
                  <a:ea typeface="Sorts Mill Goudy"/>
                  <a:cs typeface="Sorts Mill Goudy"/>
                  <a:sym typeface="Sorts Mill Goudy"/>
                </a:rPr>
                <a:t>METHODS</a:t>
              </a:r>
              <a:endParaRPr b="0" i="0" sz="3200" u="none" cap="none" strike="noStrike">
                <a:solidFill>
                  <a:schemeClr val="lt1"/>
                </a:solidFill>
                <a:latin typeface="Sorts Mill Goudy"/>
                <a:ea typeface="Sorts Mill Goudy"/>
                <a:cs typeface="Sorts Mill Goudy"/>
                <a:sym typeface="Sorts Mill Goudy"/>
              </a:endParaRPr>
            </a:p>
          </p:txBody>
        </p:sp>
        <p:sp>
          <p:nvSpPr>
            <p:cNvPr id="164" name="Google Shape;164;p3"/>
            <p:cNvSpPr/>
            <p:nvPr/>
          </p:nvSpPr>
          <p:spPr>
            <a:xfrm>
              <a:off x="3538853" y="0"/>
              <a:ext cx="3275967" cy="148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txBox="1"/>
            <p:nvPr/>
          </p:nvSpPr>
          <p:spPr>
            <a:xfrm>
              <a:off x="3538853" y="0"/>
              <a:ext cx="3275967" cy="1485900"/>
            </a:xfrm>
            <a:prstGeom prst="rect">
              <a:avLst/>
            </a:prstGeom>
            <a:noFill/>
            <a:ln>
              <a:noFill/>
            </a:ln>
          </p:spPr>
          <p:txBody>
            <a:bodyPr anchorCtr="0" anchor="ctr" bIns="165100" lIns="323575" spcFirstLastPara="1" rIns="323575" wrap="square" tIns="165100">
              <a:noAutofit/>
            </a:bodyPr>
            <a:lstStyle/>
            <a:p>
              <a:pPr indent="0" lvl="0" marL="0" marR="0" rtl="0" algn="l">
                <a:lnSpc>
                  <a:spcPct val="90000"/>
                </a:lnSpc>
                <a:spcBef>
                  <a:spcPts val="0"/>
                </a:spcBef>
                <a:spcAft>
                  <a:spcPts val="0"/>
                </a:spcAft>
                <a:buClr>
                  <a:schemeClr val="lt1"/>
                </a:buClr>
                <a:buSzPts val="6600"/>
                <a:buFont typeface="Sorts Mill Goudy"/>
                <a:buNone/>
              </a:pPr>
              <a:r>
                <a:rPr b="0" i="0" lang="en-US" sz="6600" u="none" cap="none" strike="noStrike">
                  <a:solidFill>
                    <a:schemeClr val="lt1"/>
                  </a:solidFill>
                  <a:latin typeface="Sorts Mill Goudy"/>
                  <a:ea typeface="Sorts Mill Goudy"/>
                  <a:cs typeface="Sorts Mill Goudy"/>
                  <a:sym typeface="Sorts Mill Goudy"/>
                </a:rPr>
                <a:t>02</a:t>
              </a:r>
              <a:endParaRPr b="0" i="0" sz="6600" u="none" cap="none" strike="noStrike">
                <a:solidFill>
                  <a:schemeClr val="lt1"/>
                </a:solidFill>
                <a:latin typeface="Sorts Mill Goudy"/>
                <a:ea typeface="Sorts Mill Goudy"/>
                <a:cs typeface="Sorts Mill Goudy"/>
                <a:sym typeface="Sorts Mill Goudy"/>
              </a:endParaRPr>
            </a:p>
          </p:txBody>
        </p:sp>
        <p:sp>
          <p:nvSpPr>
            <p:cNvPr id="166" name="Google Shape;166;p3"/>
            <p:cNvSpPr/>
            <p:nvPr/>
          </p:nvSpPr>
          <p:spPr>
            <a:xfrm>
              <a:off x="7076898" y="0"/>
              <a:ext cx="3275967" cy="3714750"/>
            </a:xfrm>
            <a:prstGeom prst="rect">
              <a:avLst/>
            </a:prstGeom>
            <a:solidFill>
              <a:srgbClr val="C17226"/>
            </a:solidFill>
            <a:ln cap="rnd" cmpd="sng" w="15875">
              <a:solidFill>
                <a:srgbClr val="C172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txBox="1"/>
            <p:nvPr/>
          </p:nvSpPr>
          <p:spPr>
            <a:xfrm>
              <a:off x="7076898" y="1485900"/>
              <a:ext cx="3275967" cy="2228850"/>
            </a:xfrm>
            <a:prstGeom prst="rect">
              <a:avLst/>
            </a:prstGeom>
            <a:noFill/>
            <a:ln>
              <a:noFill/>
            </a:ln>
          </p:spPr>
          <p:txBody>
            <a:bodyPr anchorCtr="0" anchor="t" bIns="330200" lIns="323575" spcFirstLastPara="1" rIns="323575" wrap="square" tIns="0">
              <a:noAutofit/>
            </a:bodyPr>
            <a:lstStyle/>
            <a:p>
              <a:pPr indent="0" lvl="0" marL="0" marR="0" rtl="0" algn="l">
                <a:lnSpc>
                  <a:spcPct val="90000"/>
                </a:lnSpc>
                <a:spcBef>
                  <a:spcPts val="0"/>
                </a:spcBef>
                <a:spcAft>
                  <a:spcPts val="0"/>
                </a:spcAft>
                <a:buClr>
                  <a:schemeClr val="lt1"/>
                </a:buClr>
                <a:buSzPts val="3200"/>
                <a:buFont typeface="Sorts Mill Goudy"/>
                <a:buNone/>
              </a:pPr>
              <a:r>
                <a:t/>
              </a:r>
              <a:endParaRPr b="1" i="0" sz="3200" u="none" cap="none" strike="noStrike">
                <a:solidFill>
                  <a:schemeClr val="lt1"/>
                </a:solidFill>
                <a:latin typeface="Sorts Mill Goudy"/>
                <a:ea typeface="Sorts Mill Goudy"/>
                <a:cs typeface="Sorts Mill Goudy"/>
                <a:sym typeface="Sorts Mill Goudy"/>
              </a:endParaRPr>
            </a:p>
            <a:p>
              <a:pPr indent="0" lvl="0" marL="0" marR="0" rtl="0" algn="ctr">
                <a:lnSpc>
                  <a:spcPct val="90000"/>
                </a:lnSpc>
                <a:spcBef>
                  <a:spcPts val="1120"/>
                </a:spcBef>
                <a:spcAft>
                  <a:spcPts val="0"/>
                </a:spcAft>
                <a:buClr>
                  <a:schemeClr val="lt1"/>
                </a:buClr>
                <a:buSzPts val="3200"/>
                <a:buFont typeface="Sorts Mill Goudy"/>
                <a:buNone/>
              </a:pPr>
              <a:r>
                <a:rPr b="1" i="0" lang="en-US" sz="3200" u="none" cap="none" strike="noStrike">
                  <a:solidFill>
                    <a:schemeClr val="lt1"/>
                  </a:solidFill>
                  <a:latin typeface="Sorts Mill Goudy"/>
                  <a:ea typeface="Sorts Mill Goudy"/>
                  <a:cs typeface="Sorts Mill Goudy"/>
                  <a:sym typeface="Sorts Mill Goudy"/>
                </a:rPr>
                <a:t>FINDINGS</a:t>
              </a:r>
              <a:endParaRPr b="0" i="0" sz="3200" u="none" cap="none" strike="noStrike">
                <a:solidFill>
                  <a:schemeClr val="lt1"/>
                </a:solidFill>
                <a:latin typeface="Sorts Mill Goudy"/>
                <a:ea typeface="Sorts Mill Goudy"/>
                <a:cs typeface="Sorts Mill Goudy"/>
                <a:sym typeface="Sorts Mill Goudy"/>
              </a:endParaRPr>
            </a:p>
          </p:txBody>
        </p:sp>
        <p:sp>
          <p:nvSpPr>
            <p:cNvPr id="168" name="Google Shape;168;p3"/>
            <p:cNvSpPr/>
            <p:nvPr/>
          </p:nvSpPr>
          <p:spPr>
            <a:xfrm>
              <a:off x="7076898" y="0"/>
              <a:ext cx="3275967" cy="148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txBox="1"/>
            <p:nvPr/>
          </p:nvSpPr>
          <p:spPr>
            <a:xfrm>
              <a:off x="7076898" y="0"/>
              <a:ext cx="3275967" cy="1485900"/>
            </a:xfrm>
            <a:prstGeom prst="rect">
              <a:avLst/>
            </a:prstGeom>
            <a:noFill/>
            <a:ln>
              <a:noFill/>
            </a:ln>
          </p:spPr>
          <p:txBody>
            <a:bodyPr anchorCtr="0" anchor="ctr" bIns="165100" lIns="323575" spcFirstLastPara="1" rIns="323575" wrap="square" tIns="165100">
              <a:noAutofit/>
            </a:bodyPr>
            <a:lstStyle/>
            <a:p>
              <a:pPr indent="0" lvl="0" marL="0" marR="0" rtl="0" algn="l">
                <a:lnSpc>
                  <a:spcPct val="90000"/>
                </a:lnSpc>
                <a:spcBef>
                  <a:spcPts val="0"/>
                </a:spcBef>
                <a:spcAft>
                  <a:spcPts val="0"/>
                </a:spcAft>
                <a:buClr>
                  <a:schemeClr val="lt1"/>
                </a:buClr>
                <a:buSzPts val="6600"/>
                <a:buFont typeface="Sorts Mill Goudy"/>
                <a:buNone/>
              </a:pPr>
              <a:r>
                <a:rPr b="0" i="0" lang="en-US" sz="6600" u="none" cap="none" strike="noStrike">
                  <a:solidFill>
                    <a:schemeClr val="lt1"/>
                  </a:solidFill>
                  <a:latin typeface="Sorts Mill Goudy"/>
                  <a:ea typeface="Sorts Mill Goudy"/>
                  <a:cs typeface="Sorts Mill Goudy"/>
                  <a:sym typeface="Sorts Mill Goudy"/>
                </a:rPr>
                <a:t>03</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Murder investigation on Make a GIF" id="174" name="Google Shape;174;p4"/>
          <p:cNvPicPr preferRelativeResize="0"/>
          <p:nvPr/>
        </p:nvPicPr>
        <p:blipFill rotWithShape="1">
          <a:blip r:embed="rId3">
            <a:alphaModFix/>
          </a:blip>
          <a:srcRect b="0" l="0" r="0" t="0"/>
          <a:stretch/>
        </p:blipFill>
        <p:spPr>
          <a:xfrm>
            <a:off x="1" y="0"/>
            <a:ext cx="12191999" cy="6858000"/>
          </a:xfrm>
          <a:prstGeom prst="rect">
            <a:avLst/>
          </a:prstGeom>
          <a:noFill/>
          <a:ln>
            <a:noFill/>
          </a:ln>
        </p:spPr>
      </p:pic>
      <p:pic>
        <p:nvPicPr>
          <p:cNvPr id="175" name="Google Shape;175;p4"/>
          <p:cNvPicPr preferRelativeResize="0"/>
          <p:nvPr/>
        </p:nvPicPr>
        <p:blipFill rotWithShape="1">
          <a:blip r:embed="rId4">
            <a:alphaModFix/>
          </a:blip>
          <a:srcRect b="0" l="0" r="0" t="0"/>
          <a:stretch/>
        </p:blipFill>
        <p:spPr>
          <a:xfrm>
            <a:off x="2829318" y="2154620"/>
            <a:ext cx="9362681" cy="47033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type="title"/>
          </p:nvPr>
        </p:nvSpPr>
        <p:spPr>
          <a:xfrm>
            <a:off x="808691" y="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4B859"/>
              </a:buClr>
              <a:buSzPts val="4600"/>
              <a:buFont typeface="Sorts Mill Goudy"/>
              <a:buNone/>
            </a:pPr>
            <a:r>
              <a:rPr b="1" lang="en-US" u="sng">
                <a:solidFill>
                  <a:srgbClr val="F4B859"/>
                </a:solidFill>
              </a:rPr>
              <a:t>Motivation</a:t>
            </a:r>
            <a:endParaRPr/>
          </a:p>
        </p:txBody>
      </p:sp>
      <p:sp>
        <p:nvSpPr>
          <p:cNvPr id="181" name="Google Shape;181;p5"/>
          <p:cNvSpPr txBox="1"/>
          <p:nvPr>
            <p:ph idx="1" type="body"/>
          </p:nvPr>
        </p:nvSpPr>
        <p:spPr>
          <a:xfrm>
            <a:off x="0" y="1257300"/>
            <a:ext cx="8755117"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06000" lvl="0" marL="342900" rtl="0" algn="l">
              <a:lnSpc>
                <a:spcPct val="110000"/>
              </a:lnSpc>
              <a:spcBef>
                <a:spcPts val="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What motivates the need for more than one language?</a:t>
            </a:r>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In what subsystems are the languages used and does this lead to less manageable complexity?</a:t>
            </a:r>
            <a:endParaRPr/>
          </a:p>
          <a:p>
            <a:pPr indent="-306000" lvl="0" marL="342900" rtl="0" algn="l">
              <a:lnSpc>
                <a:spcPct val="110000"/>
              </a:lnSpc>
              <a:spcBef>
                <a:spcPts val="1160"/>
              </a:spcBef>
              <a:spcAft>
                <a:spcPts val="0"/>
              </a:spcAft>
              <a:buSzPts val="1960"/>
              <a:buFont typeface="Noto Sans Symbols"/>
              <a:buChar char="❖"/>
            </a:pPr>
            <a:r>
              <a:rPr lang="en-US" sz="2800">
                <a:solidFill>
                  <a:schemeClr val="lt1"/>
                </a:solidFill>
                <a:latin typeface="Courier New"/>
                <a:ea typeface="Courier New"/>
                <a:cs typeface="Courier New"/>
                <a:sym typeface="Courier New"/>
              </a:rPr>
              <a:t>H</a:t>
            </a:r>
            <a:r>
              <a:rPr b="0" i="0" lang="en-US" sz="2800" u="none" strike="noStrike">
                <a:solidFill>
                  <a:schemeClr val="lt1"/>
                </a:solidFill>
                <a:latin typeface="Courier New"/>
                <a:ea typeface="Courier New"/>
                <a:cs typeface="Courier New"/>
                <a:sym typeface="Courier New"/>
              </a:rPr>
              <a:t>ow much open source development has changed between Linux then and React native now?</a:t>
            </a:r>
            <a:br>
              <a:rPr lang="en-US" sz="2800">
                <a:solidFill>
                  <a:schemeClr val="lt1"/>
                </a:solidFill>
                <a:latin typeface="Courier New"/>
                <a:ea typeface="Courier New"/>
                <a:cs typeface="Courier New"/>
                <a:sym typeface="Courier New"/>
              </a:rPr>
            </a:br>
            <a:endParaRPr sz="2800">
              <a:solidFill>
                <a:schemeClr val="lt1"/>
              </a:solidFill>
              <a:latin typeface="Courier New"/>
              <a:ea typeface="Courier New"/>
              <a:cs typeface="Courier New"/>
              <a:sym typeface="Courier New"/>
            </a:endParaRPr>
          </a:p>
        </p:txBody>
      </p:sp>
      <p:pic>
        <p:nvPicPr>
          <p:cNvPr descr="Motivation GIFs | Tenor" id="182" name="Google Shape;182;p5"/>
          <p:cNvPicPr preferRelativeResize="0"/>
          <p:nvPr/>
        </p:nvPicPr>
        <p:blipFill rotWithShape="1">
          <a:blip r:embed="rId3">
            <a:alphaModFix/>
          </a:blip>
          <a:srcRect b="0" l="0" r="0" t="0"/>
          <a:stretch/>
        </p:blipFill>
        <p:spPr>
          <a:xfrm>
            <a:off x="8842485" y="3995687"/>
            <a:ext cx="3349515" cy="28623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title"/>
          </p:nvPr>
        </p:nvSpPr>
        <p:spPr>
          <a:xfrm>
            <a:off x="7556938" y="733180"/>
            <a:ext cx="2385848"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92D050"/>
              </a:buClr>
              <a:buSzPts val="4600"/>
              <a:buFont typeface="Sorts Mill Goudy"/>
              <a:buNone/>
            </a:pPr>
            <a:r>
              <a:rPr b="1" lang="en-US" sz="4500" u="sng">
                <a:solidFill>
                  <a:srgbClr val="92D050"/>
                </a:solidFill>
              </a:rPr>
              <a:t>Methods</a:t>
            </a:r>
            <a:endParaRPr sz="4500"/>
          </a:p>
        </p:txBody>
      </p:sp>
      <p:sp>
        <p:nvSpPr>
          <p:cNvPr id="188" name="Google Shape;188;p6"/>
          <p:cNvSpPr txBox="1"/>
          <p:nvPr>
            <p:ph idx="1" type="body"/>
          </p:nvPr>
        </p:nvSpPr>
        <p:spPr>
          <a:xfrm>
            <a:off x="0" y="2864726"/>
            <a:ext cx="12843643"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06000" lvl="0" marL="342900" rtl="0" algn="l">
              <a:lnSpc>
                <a:spcPct val="110000"/>
              </a:lnSpc>
              <a:spcBef>
                <a:spcPts val="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data - GitHub repository for React native</a:t>
            </a:r>
            <a:endParaRPr b="0" sz="2800">
              <a:solidFill>
                <a:schemeClr val="lt1"/>
              </a:solidFill>
              <a:latin typeface="Courier New"/>
              <a:ea typeface="Courier New"/>
              <a:cs typeface="Courier New"/>
              <a:sym typeface="Courier New"/>
            </a:endParaRPr>
          </a:p>
          <a:p>
            <a:pPr indent="-306000" lvl="0" marL="342900" rtl="0" algn="l">
              <a:lnSpc>
                <a:spcPct val="110000"/>
              </a:lnSpc>
              <a:spcBef>
                <a:spcPts val="5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define - subsystem hierarchy for React native</a:t>
            </a:r>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use of cloc - gathered data for 37 subsystems across 59 versions</a:t>
            </a:r>
            <a:endParaRPr/>
          </a:p>
          <a:p>
            <a:pPr indent="-306000" lvl="0" marL="342900" rtl="0" algn="l">
              <a:lnSpc>
                <a:spcPct val="110000"/>
              </a:lnSpc>
              <a:spcBef>
                <a:spcPts val="60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Our metric is defined as follows:</a:t>
            </a:r>
            <a:br>
              <a:rPr b="0" lang="en-US" sz="2800">
                <a:solidFill>
                  <a:schemeClr val="lt1"/>
                </a:solidFill>
                <a:latin typeface="Courier New"/>
                <a:ea typeface="Courier New"/>
                <a:cs typeface="Courier New"/>
                <a:sym typeface="Courier New"/>
              </a:rPr>
            </a:br>
            <a:endParaRPr b="0" i="0" sz="2800" u="none" strike="noStrike">
              <a:solidFill>
                <a:schemeClr val="lt1"/>
              </a:solidFill>
              <a:latin typeface="Courier New"/>
              <a:ea typeface="Courier New"/>
              <a:cs typeface="Courier New"/>
              <a:sym typeface="Courier New"/>
            </a:endParaRPr>
          </a:p>
          <a:p>
            <a:pPr indent="0" lvl="0" marL="457200" rtl="0" algn="l">
              <a:lnSpc>
                <a:spcPct val="110000"/>
              </a:lnSpc>
              <a:spcBef>
                <a:spcPts val="600"/>
              </a:spcBef>
              <a:spcAft>
                <a:spcPts val="0"/>
              </a:spcAft>
              <a:buNone/>
            </a:pPr>
            <a:br>
              <a:rPr lang="en-US" sz="2800">
                <a:solidFill>
                  <a:schemeClr val="lt1"/>
                </a:solidFill>
                <a:latin typeface="Courier New"/>
                <a:ea typeface="Courier New"/>
                <a:cs typeface="Courier New"/>
                <a:sym typeface="Courier New"/>
              </a:rPr>
            </a:br>
            <a:endParaRPr sz="2800">
              <a:solidFill>
                <a:schemeClr val="lt1"/>
              </a:solidFill>
              <a:latin typeface="Courier New"/>
              <a:ea typeface="Courier New"/>
              <a:cs typeface="Courier New"/>
              <a:sym typeface="Courier New"/>
            </a:endParaRPr>
          </a:p>
        </p:txBody>
      </p:sp>
      <p:pic>
        <p:nvPicPr>
          <p:cNvPr descr="Turtle Cute GIF - Turtle Cute Approach - Discover &amp;amp; Share GIFs" id="189" name="Google Shape;189;p6"/>
          <p:cNvPicPr preferRelativeResize="0"/>
          <p:nvPr/>
        </p:nvPicPr>
        <p:blipFill rotWithShape="1">
          <a:blip r:embed="rId3">
            <a:alphaModFix/>
          </a:blip>
          <a:srcRect b="0" l="0" r="0" t="0"/>
          <a:stretch/>
        </p:blipFill>
        <p:spPr>
          <a:xfrm>
            <a:off x="-106062" y="1"/>
            <a:ext cx="6075938" cy="2723658"/>
          </a:xfrm>
          <a:prstGeom prst="rect">
            <a:avLst/>
          </a:prstGeom>
          <a:noFill/>
          <a:ln>
            <a:noFill/>
          </a:ln>
        </p:spPr>
      </p:pic>
      <p:pic>
        <p:nvPicPr>
          <p:cNvPr id="190" name="Google Shape;190;p6"/>
          <p:cNvPicPr preferRelativeResize="0"/>
          <p:nvPr/>
        </p:nvPicPr>
        <p:blipFill>
          <a:blip r:embed="rId4">
            <a:alphaModFix/>
          </a:blip>
          <a:stretch>
            <a:fillRect/>
          </a:stretch>
        </p:blipFill>
        <p:spPr>
          <a:xfrm>
            <a:off x="2863025" y="5580550"/>
            <a:ext cx="6491575" cy="99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type="title"/>
          </p:nvPr>
        </p:nvSpPr>
        <p:spPr>
          <a:xfrm>
            <a:off x="587975" y="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00"/>
              </a:buClr>
              <a:buSzPts val="4600"/>
              <a:buFont typeface="Sorts Mill Goudy"/>
              <a:buNone/>
            </a:pPr>
            <a:r>
              <a:rPr b="1" lang="en-US" u="sng">
                <a:solidFill>
                  <a:srgbClr val="FFFF00"/>
                </a:solidFill>
              </a:rPr>
              <a:t>Findings</a:t>
            </a:r>
            <a:endParaRPr/>
          </a:p>
        </p:txBody>
      </p:sp>
      <p:sp>
        <p:nvSpPr>
          <p:cNvPr id="196" name="Google Shape;196;p7"/>
          <p:cNvSpPr txBox="1"/>
          <p:nvPr>
            <p:ph idx="1" type="body"/>
          </p:nvPr>
        </p:nvSpPr>
        <p:spPr>
          <a:xfrm>
            <a:off x="84082" y="1156139"/>
            <a:ext cx="12107916" cy="364709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06000" lvl="0" marL="342900" rtl="0" algn="l">
              <a:lnSpc>
                <a:spcPct val="110000"/>
              </a:lnSpc>
              <a:spcBef>
                <a:spcPts val="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calculated the growth metric for each subsystem</a:t>
            </a:r>
            <a:endParaRPr/>
          </a:p>
          <a:p>
            <a:pPr indent="-306000" lvl="0" marL="342900" rtl="0" algn="l">
              <a:lnSpc>
                <a:spcPct val="110000"/>
              </a:lnSpc>
              <a:spcBef>
                <a:spcPts val="11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plotted it against the average number of languages across all versions of React native for each subsystem</a:t>
            </a:r>
            <a:endParaRPr sz="2800">
              <a:solidFill>
                <a:schemeClr val="lt1"/>
              </a:solidFill>
              <a:latin typeface="Courier New"/>
              <a:ea typeface="Courier New"/>
              <a:cs typeface="Courier New"/>
              <a:sym typeface="Courier New"/>
            </a:endParaRPr>
          </a:p>
          <a:p>
            <a:pPr indent="-306000" lvl="0" marL="342900" rtl="0" algn="l">
              <a:lnSpc>
                <a:spcPct val="110000"/>
              </a:lnSpc>
              <a:spcBef>
                <a:spcPts val="60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10% of subsystem growth rate is due to the number of languages used.</a:t>
            </a:r>
            <a:endParaRPr b="0" sz="2800">
              <a:solidFill>
                <a:schemeClr val="lt1"/>
              </a:solidFill>
              <a:latin typeface="Courier New"/>
              <a:ea typeface="Courier New"/>
              <a:cs typeface="Courier New"/>
              <a:sym typeface="Courier New"/>
            </a:endParaRPr>
          </a:p>
          <a:p>
            <a:pPr indent="-306000" lvl="0" marL="342900" rtl="0" algn="l">
              <a:lnSpc>
                <a:spcPct val="110000"/>
              </a:lnSpc>
              <a:spcBef>
                <a:spcPts val="560"/>
              </a:spcBef>
              <a:spcAft>
                <a:spcPts val="0"/>
              </a:spcAft>
              <a:buSzPts val="1960"/>
              <a:buFont typeface="Noto Sans Symbols"/>
              <a:buChar char="❖"/>
            </a:pPr>
            <a:r>
              <a:rPr b="0" i="0" lang="en-US" sz="2800" u="none" strike="noStrike">
                <a:solidFill>
                  <a:schemeClr val="lt1"/>
                </a:solidFill>
                <a:latin typeface="Courier New"/>
                <a:ea typeface="Courier New"/>
                <a:cs typeface="Courier New"/>
                <a:sym typeface="Courier New"/>
              </a:rPr>
              <a:t>subsystems with more languages grow faster instead of slower</a:t>
            </a:r>
            <a:br>
              <a:rPr lang="en-US" sz="2800">
                <a:solidFill>
                  <a:schemeClr val="lt1"/>
                </a:solidFill>
                <a:latin typeface="Courier New"/>
                <a:ea typeface="Courier New"/>
                <a:cs typeface="Courier New"/>
                <a:sym typeface="Courier New"/>
              </a:rPr>
            </a:br>
            <a:endParaRPr sz="2800">
              <a:solidFill>
                <a:schemeClr val="lt1"/>
              </a:solidFill>
              <a:latin typeface="Courier New"/>
              <a:ea typeface="Courier New"/>
              <a:cs typeface="Courier New"/>
              <a:sym typeface="Courier New"/>
            </a:endParaRPr>
          </a:p>
        </p:txBody>
      </p:sp>
      <p:pic>
        <p:nvPicPr>
          <p:cNvPr descr="Findings GIFs | Tenor" id="197" name="Google Shape;197;p7"/>
          <p:cNvPicPr preferRelativeResize="0"/>
          <p:nvPr/>
        </p:nvPicPr>
        <p:blipFill rotWithShape="1">
          <a:blip r:embed="rId3">
            <a:alphaModFix/>
          </a:blip>
          <a:srcRect b="0" l="0" r="0" t="0"/>
          <a:stretch/>
        </p:blipFill>
        <p:spPr>
          <a:xfrm>
            <a:off x="8464111" y="4329847"/>
            <a:ext cx="3727889" cy="25281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8"/>
          <p:cNvPicPr preferRelativeResize="0"/>
          <p:nvPr/>
        </p:nvPicPr>
        <p:blipFill rotWithShape="1">
          <a:blip r:embed="rId3">
            <a:alphaModFix/>
          </a:blip>
          <a:srcRect b="0" l="0" r="0" t="0"/>
          <a:stretch/>
        </p:blipFill>
        <p:spPr>
          <a:xfrm>
            <a:off x="1637688" y="7247"/>
            <a:ext cx="8757043" cy="68507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19x08 simpsons krusty the clown GIF on GIFER - by Thunderhunter" id="207" name="Google Shape;207;p9"/>
          <p:cNvPicPr preferRelativeResize="0"/>
          <p:nvPr/>
        </p:nvPicPr>
        <p:blipFill rotWithShape="1">
          <a:blip r:embed="rId3">
            <a:alphaModFix/>
          </a:blip>
          <a:srcRect b="0" l="0" r="0" t="0"/>
          <a:stretch/>
        </p:blipFill>
        <p:spPr>
          <a:xfrm>
            <a:off x="0" y="1"/>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2021-12-05T02:29:08Z</dcterms:created>
  <dc:creator>Natasha Bansal</dc:creator>
</cp:coreProperties>
</file>